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26"/>
  </p:notesMasterIdLst>
  <p:sldIdLst>
    <p:sldId id="266" r:id="rId3"/>
    <p:sldId id="257" r:id="rId4"/>
    <p:sldId id="279" r:id="rId5"/>
    <p:sldId id="283" r:id="rId6"/>
    <p:sldId id="262" r:id="rId7"/>
    <p:sldId id="268" r:id="rId8"/>
    <p:sldId id="270" r:id="rId9"/>
    <p:sldId id="263" r:id="rId10"/>
    <p:sldId id="272" r:id="rId11"/>
    <p:sldId id="276" r:id="rId12"/>
    <p:sldId id="277" r:id="rId13"/>
    <p:sldId id="274" r:id="rId14"/>
    <p:sldId id="260" r:id="rId15"/>
    <p:sldId id="278" r:id="rId16"/>
    <p:sldId id="271" r:id="rId17"/>
    <p:sldId id="273" r:id="rId18"/>
    <p:sldId id="269" r:id="rId19"/>
    <p:sldId id="280" r:id="rId20"/>
    <p:sldId id="281" r:id="rId21"/>
    <p:sldId id="282" r:id="rId22"/>
    <p:sldId id="284" r:id="rId23"/>
    <p:sldId id="265" r:id="rId24"/>
    <p:sldId id="25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12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36"/>
    </p:cViewPr>
  </p:sorterViewPr>
  <p:notesViewPr>
    <p:cSldViewPr>
      <p:cViewPr>
        <p:scale>
          <a:sx n="100" d="100"/>
          <a:sy n="100" d="100"/>
        </p:scale>
        <p:origin x="-810" y="11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57150"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4.8309178743961576E-3"/>
                  <c:y val="-0.135021097046413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30917874396135E-3"/>
                  <c:y val="-0.145569620253164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577047434288107E-3"/>
                  <c:y val="-0.168776371308016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8886226178250347E-3"/>
                  <c:y val="-0.204641350210970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70.3</c:v>
                </c:pt>
                <c:pt idx="1">
                  <c:v>71.7</c:v>
                </c:pt>
                <c:pt idx="2">
                  <c:v>74.2</c:v>
                </c:pt>
                <c:pt idx="3">
                  <c:v>77.900000000000006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shape val="box"/>
        <c:axId val="92596864"/>
        <c:axId val="92598656"/>
        <c:axId val="0"/>
      </c:bar3DChart>
      <c:catAx>
        <c:axId val="92596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en-US"/>
          </a:p>
        </c:txPr>
        <c:crossAx val="92598656"/>
        <c:crosses val="autoZero"/>
        <c:auto val="1"/>
        <c:lblAlgn val="ctr"/>
        <c:lblOffset val="100"/>
        <c:noMultiLvlLbl val="0"/>
      </c:catAx>
      <c:valAx>
        <c:axId val="92598656"/>
        <c:scaling>
          <c:orientation val="minMax"/>
          <c:max val="100"/>
          <c:min val="60"/>
        </c:scaling>
        <c:delete val="0"/>
        <c:axPos val="l"/>
        <c:majorGridlines>
          <c:spPr>
            <a:ln w="3175"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en-US"/>
          </a:p>
        </c:txPr>
        <c:crossAx val="92596864"/>
        <c:crosses val="autoZero"/>
        <c:crossBetween val="between"/>
        <c:dispUnits>
          <c:builtInUnit val="hundreds"/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dirty="0" smtClean="0"/>
              <a:t>13 Year-Olds – NAEP Math</a:t>
            </a:r>
            <a:endParaRPr lang="en-US" sz="18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African American</c:v>
                </c:pt>
              </c:strCache>
            </c:strRef>
          </c:tx>
          <c:spPr>
            <a:ln w="44446">
              <a:solidFill>
                <a:srgbClr val="BF311A"/>
              </a:solidFill>
            </a:ln>
          </c:spPr>
          <c:marker>
            <c:symbol val="square"/>
            <c:size val="6"/>
            <c:spPr>
              <a:solidFill>
                <a:srgbClr val="BF311A"/>
              </a:solidFill>
              <a:ln>
                <a:solidFill>
                  <a:srgbClr val="BF311A"/>
                </a:solidFill>
              </a:ln>
            </c:spPr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1973*</c:v>
                </c:pt>
                <c:pt idx="1">
                  <c:v>1978*</c:v>
                </c:pt>
                <c:pt idx="2">
                  <c:v>1982*</c:v>
                </c:pt>
                <c:pt idx="3">
                  <c:v>1986*</c:v>
                </c:pt>
                <c:pt idx="4">
                  <c:v>1990*</c:v>
                </c:pt>
                <c:pt idx="5">
                  <c:v>1992*</c:v>
                </c:pt>
                <c:pt idx="6">
                  <c:v>1994*</c:v>
                </c:pt>
                <c:pt idx="7">
                  <c:v>1996*</c:v>
                </c:pt>
                <c:pt idx="8">
                  <c:v>1999*</c:v>
                </c:pt>
                <c:pt idx="9">
                  <c:v>2004</c:v>
                </c:pt>
                <c:pt idx="10">
                  <c:v>2008</c:v>
                </c:pt>
              </c:strCache>
            </c:strRef>
          </c:cat>
          <c:val>
            <c:numRef>
              <c:f>Sheet1!$B$2:$L$2</c:f>
              <c:numCache>
                <c:formatCode>General</c:formatCode>
                <c:ptCount val="11"/>
                <c:pt idx="0">
                  <c:v>228</c:v>
                </c:pt>
                <c:pt idx="1">
                  <c:v>230</c:v>
                </c:pt>
                <c:pt idx="2">
                  <c:v>240</c:v>
                </c:pt>
                <c:pt idx="3">
                  <c:v>249</c:v>
                </c:pt>
                <c:pt idx="4">
                  <c:v>249</c:v>
                </c:pt>
                <c:pt idx="5">
                  <c:v>250</c:v>
                </c:pt>
                <c:pt idx="6">
                  <c:v>252</c:v>
                </c:pt>
                <c:pt idx="7">
                  <c:v>252</c:v>
                </c:pt>
                <c:pt idx="8">
                  <c:v>251</c:v>
                </c:pt>
                <c:pt idx="9">
                  <c:v>257</c:v>
                </c:pt>
                <c:pt idx="10">
                  <c:v>262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Latino</c:v>
                </c:pt>
              </c:strCache>
            </c:strRef>
          </c:tx>
          <c:spPr>
            <a:ln w="44446">
              <a:solidFill>
                <a:srgbClr val="FBB040"/>
              </a:solidFill>
            </a:ln>
          </c:spPr>
          <c:marker>
            <c:symbol val="triangle"/>
            <c:size val="6"/>
            <c:spPr>
              <a:solidFill>
                <a:srgbClr val="FBB040"/>
              </a:solidFill>
              <a:ln>
                <a:solidFill>
                  <a:srgbClr val="FBB040"/>
                </a:solidFill>
              </a:ln>
            </c:spPr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1973*</c:v>
                </c:pt>
                <c:pt idx="1">
                  <c:v>1978*</c:v>
                </c:pt>
                <c:pt idx="2">
                  <c:v>1982*</c:v>
                </c:pt>
                <c:pt idx="3">
                  <c:v>1986*</c:v>
                </c:pt>
                <c:pt idx="4">
                  <c:v>1990*</c:v>
                </c:pt>
                <c:pt idx="5">
                  <c:v>1992*</c:v>
                </c:pt>
                <c:pt idx="6">
                  <c:v>1994*</c:v>
                </c:pt>
                <c:pt idx="7">
                  <c:v>1996*</c:v>
                </c:pt>
                <c:pt idx="8">
                  <c:v>1999*</c:v>
                </c:pt>
                <c:pt idx="9">
                  <c:v>2004</c:v>
                </c:pt>
                <c:pt idx="10">
                  <c:v>2008</c:v>
                </c:pt>
              </c:strCache>
            </c:strRef>
          </c:cat>
          <c:val>
            <c:numRef>
              <c:f>Sheet1!$B$3:$L$3</c:f>
              <c:numCache>
                <c:formatCode>General</c:formatCode>
                <c:ptCount val="11"/>
                <c:pt idx="0">
                  <c:v>239</c:v>
                </c:pt>
                <c:pt idx="1">
                  <c:v>238</c:v>
                </c:pt>
                <c:pt idx="2">
                  <c:v>252</c:v>
                </c:pt>
                <c:pt idx="3">
                  <c:v>254</c:v>
                </c:pt>
                <c:pt idx="4">
                  <c:v>255</c:v>
                </c:pt>
                <c:pt idx="5">
                  <c:v>259</c:v>
                </c:pt>
                <c:pt idx="6">
                  <c:v>256</c:v>
                </c:pt>
                <c:pt idx="7">
                  <c:v>256</c:v>
                </c:pt>
                <c:pt idx="8">
                  <c:v>259</c:v>
                </c:pt>
                <c:pt idx="9">
                  <c:v>264</c:v>
                </c:pt>
                <c:pt idx="10">
                  <c:v>268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White</c:v>
                </c:pt>
              </c:strCache>
            </c:strRef>
          </c:tx>
          <c:spPr>
            <a:ln w="44446">
              <a:solidFill>
                <a:srgbClr val="67BAC1"/>
              </a:solidFill>
            </a:ln>
          </c:spPr>
          <c:marker>
            <c:symbol val="x"/>
            <c:size val="8"/>
            <c:spPr>
              <a:ln w="25398">
                <a:solidFill>
                  <a:srgbClr val="67BAC1"/>
                </a:solidFill>
              </a:ln>
            </c:spPr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1973*</c:v>
                </c:pt>
                <c:pt idx="1">
                  <c:v>1978*</c:v>
                </c:pt>
                <c:pt idx="2">
                  <c:v>1982*</c:v>
                </c:pt>
                <c:pt idx="3">
                  <c:v>1986*</c:v>
                </c:pt>
                <c:pt idx="4">
                  <c:v>1990*</c:v>
                </c:pt>
                <c:pt idx="5">
                  <c:v>1992*</c:v>
                </c:pt>
                <c:pt idx="6">
                  <c:v>1994*</c:v>
                </c:pt>
                <c:pt idx="7">
                  <c:v>1996*</c:v>
                </c:pt>
                <c:pt idx="8">
                  <c:v>1999*</c:v>
                </c:pt>
                <c:pt idx="9">
                  <c:v>2004</c:v>
                </c:pt>
                <c:pt idx="10">
                  <c:v>2008</c:v>
                </c:pt>
              </c:strCache>
            </c:strRef>
          </c:cat>
          <c:val>
            <c:numRef>
              <c:f>Sheet1!$B$4:$L$4</c:f>
              <c:numCache>
                <c:formatCode>General</c:formatCode>
                <c:ptCount val="11"/>
                <c:pt idx="0">
                  <c:v>274</c:v>
                </c:pt>
                <c:pt idx="1">
                  <c:v>272</c:v>
                </c:pt>
                <c:pt idx="2">
                  <c:v>274</c:v>
                </c:pt>
                <c:pt idx="3">
                  <c:v>274</c:v>
                </c:pt>
                <c:pt idx="4">
                  <c:v>276</c:v>
                </c:pt>
                <c:pt idx="5">
                  <c:v>279</c:v>
                </c:pt>
                <c:pt idx="6">
                  <c:v>281</c:v>
                </c:pt>
                <c:pt idx="7">
                  <c:v>281</c:v>
                </c:pt>
                <c:pt idx="8">
                  <c:v>283</c:v>
                </c:pt>
                <c:pt idx="9">
                  <c:v>287</c:v>
                </c:pt>
                <c:pt idx="10">
                  <c:v>290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9239296"/>
        <c:axId val="129360256"/>
      </c:lineChart>
      <c:catAx>
        <c:axId val="1292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31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399" baseline="0">
                <a:solidFill>
                  <a:schemeClr val="bg1"/>
                </a:solidFill>
                <a:latin typeface="+mn-lt"/>
              </a:defRPr>
            </a:pPr>
            <a:endParaRPr lang="en-US"/>
          </a:p>
        </c:txPr>
        <c:crossAx val="129360256"/>
        <c:crosses val="autoZero"/>
        <c:auto val="1"/>
        <c:lblAlgn val="ctr"/>
        <c:lblOffset val="100"/>
        <c:noMultiLvlLbl val="0"/>
      </c:catAx>
      <c:valAx>
        <c:axId val="129360256"/>
        <c:scaling>
          <c:orientation val="minMax"/>
          <c:max val="300"/>
          <c:min val="200"/>
        </c:scaling>
        <c:delete val="0"/>
        <c:axPos val="l"/>
        <c:majorGridlines>
          <c:spPr>
            <a:ln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395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dirty="0" smtClean="0"/>
                  <a:t>Average Scale</a:t>
                </a:r>
                <a:r>
                  <a:rPr lang="en-US" baseline="0" dirty="0" smtClean="0"/>
                  <a:t> Score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199">
                <a:solidFill>
                  <a:schemeClr val="bg1"/>
                </a:solidFill>
                <a:latin typeface="+mn-lt"/>
              </a:defRPr>
            </a:pPr>
            <a:endParaRPr lang="en-US"/>
          </a:p>
        </c:txPr>
        <c:crossAx val="129239296"/>
        <c:crosses val="autoZero"/>
        <c:crossBetween val="between"/>
      </c:valAx>
    </c:plotArea>
    <c:legend>
      <c:legendPos val="tr"/>
      <c:layout>
        <c:manualLayout>
          <c:xMode val="edge"/>
          <c:yMode val="edge"/>
          <c:x val="0.50801377952755833"/>
          <c:y val="0.77014258961657134"/>
          <c:w val="0.46307900262467233"/>
          <c:h val="7.7529747089901194E-2"/>
        </c:manualLayout>
      </c:layout>
      <c:overlay val="1"/>
      <c:spPr>
        <a:solidFill>
          <a:schemeClr val="bg1"/>
        </a:solidFill>
        <a:ln>
          <a:solidFill>
            <a:sysClr val="windowText" lastClr="000000">
              <a:lumMod val="65000"/>
              <a:lumOff val="35000"/>
            </a:sysClr>
          </a:solidFill>
        </a:ln>
      </c:spPr>
      <c:txPr>
        <a:bodyPr/>
        <a:lstStyle/>
        <a:p>
          <a:pPr>
            <a:defRPr sz="1400"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67A1B-C250-4535-9519-7307072CDAC8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CED6-E9FA-4769-9C87-3EA0D95CD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99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Additionally here – we may connect to this to the fact that students that don’t graduate, have a lot harder time getting a job.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72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recent data?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1CED6-E9FA-4769-9C87-3EA0D95CDF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84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4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708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67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7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2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70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4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897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64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51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7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83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24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132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11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8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5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2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64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6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1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4A9CA-1839-4AE1-B546-ADE11A02E5F1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DC575-18CB-485D-94B6-53179D9D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4A9CA-1839-4AE1-B546-ADE11A02E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DC575-18CB-485D-94B6-53179D9D75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3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144649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Standards, Assessment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and Accountability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4262578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Focus on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Teacher Effectiveness</a:t>
            </a:r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124200" y="1182648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24200" y="4002048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2" t="65178" r="54504" b="16957"/>
          <a:stretch/>
        </p:blipFill>
        <p:spPr bwMode="auto">
          <a:xfrm>
            <a:off x="1220274" y="1181100"/>
            <a:ext cx="1723608" cy="1723608"/>
          </a:xfrm>
          <a:prstGeom prst="ellipse">
            <a:avLst/>
          </a:prstGeom>
          <a:noFill/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C:\Documents and Settings\mmartin\Desktop\48467734.jpg"/>
          <p:cNvPicPr>
            <a:picLocks noChangeAspect="1" noChangeArrowheads="1"/>
          </p:cNvPicPr>
          <p:nvPr/>
        </p:nvPicPr>
        <p:blipFill rotWithShape="1">
          <a:blip r:embed="rId4" cstate="print">
            <a:lum/>
          </a:blip>
          <a:srcRect l="34930" t="1015" r="21320" b="-1015"/>
          <a:stretch/>
        </p:blipFill>
        <p:spPr bwMode="auto">
          <a:xfrm>
            <a:off x="1219200" y="4007576"/>
            <a:ext cx="1729232" cy="1729232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36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326" y="3129975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Achievement gaps persist.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685800" y="4953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3600" dirty="0" smtClean="0">
                <a:solidFill>
                  <a:schemeClr val="bg1"/>
                </a:solidFill>
              </a:rPr>
              <a:t>Among 13 year-olds, the gaps in Mathematics are just as wide today as in 1990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65908979"/>
              </p:ext>
            </p:extLst>
          </p:nvPr>
        </p:nvGraphicFramePr>
        <p:xfrm>
          <a:off x="990600" y="1562100"/>
          <a:ext cx="7620000" cy="4449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6"/>
          <p:cNvSpPr>
            <a:spLocks noGrp="1"/>
          </p:cNvSpPr>
          <p:nvPr/>
        </p:nvSpPr>
        <p:spPr bwMode="auto">
          <a:xfrm>
            <a:off x="304800" y="6400800"/>
            <a:ext cx="495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NAEP 2008 Trends in Academic Progress, NCES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572000" y="31003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21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 rot="10800000" flipV="1">
            <a:off x="4495800" y="3025139"/>
            <a:ext cx="0" cy="82296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rot="10800000" flipV="1">
            <a:off x="4572001" y="3009900"/>
            <a:ext cx="0" cy="64008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114800" y="31765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27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133600" y="34671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35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 rot="10800000" flipV="1">
            <a:off x="2057400" y="3086100"/>
            <a:ext cx="0" cy="146304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 rot="10800000" flipV="1">
            <a:off x="2133601" y="3087053"/>
            <a:ext cx="0" cy="100584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76400" y="37861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46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153400" y="27955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22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rot="10800000" flipV="1">
            <a:off x="8077200" y="2553652"/>
            <a:ext cx="0" cy="82296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 rot="10800000" flipV="1">
            <a:off x="8153401" y="2538413"/>
            <a:ext cx="0" cy="64008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7696200" y="27955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28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228600" y="6200001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  <a:latin typeface="+mn-lt"/>
              </a:rPr>
              <a:t>*Denotes previous assessment format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225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aphicFrame>
        <p:nvGraphicFramePr>
          <p:cNvPr id="6" name="Group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5944798"/>
              </p:ext>
            </p:extLst>
          </p:nvPr>
        </p:nvGraphicFramePr>
        <p:xfrm>
          <a:off x="590916" y="609600"/>
          <a:ext cx="8095884" cy="5841217"/>
        </p:xfrm>
        <a:graphic>
          <a:graphicData uri="http://schemas.openxmlformats.org/drawingml/2006/table">
            <a:tbl>
              <a:tblPr/>
              <a:tblGrid>
                <a:gridCol w="5962282"/>
                <a:gridCol w="1066801"/>
                <a:gridCol w="1066801"/>
              </a:tblGrid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Times New Roman" pitchFamily="18" charset="0"/>
                          <a:cs typeface="Tahoma" pitchFamily="34" charset="0"/>
                        </a:rPr>
                        <a:t>% of students graduating from High School within </a:t>
                      </a:r>
                      <a:r>
                        <a:rPr lang="en-US" sz="1800" b="1" u="sng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Times New Roman" pitchFamily="18" charset="0"/>
                          <a:cs typeface="Tahoma" pitchFamily="34" charset="0"/>
                        </a:rPr>
                        <a:t>four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Times New Roman" pitchFamily="18" charset="0"/>
                          <a:cs typeface="Tahoma" pitchFamily="34" charset="0"/>
                        </a:rPr>
                        <a:t> years of entering the 9th grade.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bg1"/>
                        </a:solidFill>
                        <a:latin typeface="Calibri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91435" marR="91435" marT="45740" marB="4574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ヒラギノ角ゴ Pro W3" charset="-128"/>
                        </a:rPr>
                        <a:t>Gender</a:t>
                      </a:r>
                    </a:p>
                  </a:txBody>
                  <a:tcPr marL="91435" marR="91435" marT="45740" marB="4574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ヒラギノ角ゴ Pro W3" charset="-128"/>
                        </a:rPr>
                        <a:t>10-11</a:t>
                      </a:r>
                    </a:p>
                  </a:txBody>
                  <a:tcPr marL="91435" marR="91435" marT="45740" marB="4574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American Indian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Female</a:t>
                      </a:r>
                      <a:endParaRPr lang="en-US" sz="15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74.7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Asian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Female</a:t>
                      </a: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89.1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Black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Female</a:t>
                      </a: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78.6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Hispanic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Female</a:t>
                      </a: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72.3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Multi Racial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Female</a:t>
                      </a:r>
                      <a:endParaRPr lang="en-US" sz="1500" b="0" dirty="0" smtClean="0">
                        <a:effectLst/>
                      </a:endParaRP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80.8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White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Female</a:t>
                      </a:r>
                      <a:endParaRPr lang="en-US" sz="15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85.3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Total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Female</a:t>
                      </a:r>
                      <a:endParaRPr lang="en-US" sz="15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82.0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American Indian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64.2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Asian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84.5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Black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64.0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2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Hispanic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65.2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34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Multi Racial 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73.2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34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White</a:t>
                      </a: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79.6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34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Total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5" marR="91435" marT="45735" marB="45735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Male</a:t>
                      </a:r>
                    </a:p>
                  </a:txBody>
                  <a:tcPr marL="91435" marR="91435" marT="45735" marB="45735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73.5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1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057400"/>
            <a:ext cx="8686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Our outcomes for students are not what they </a:t>
            </a:r>
            <a:r>
              <a:rPr lang="en-US" sz="5400" i="1" dirty="0" smtClean="0">
                <a:solidFill>
                  <a:schemeClr val="bg1"/>
                </a:solidFill>
              </a:rPr>
              <a:t>need to be.</a:t>
            </a:r>
            <a:endParaRPr lang="en-US" sz="5400" i="1" dirty="0">
              <a:solidFill>
                <a:schemeClr val="bg1"/>
              </a:solidFill>
            </a:endParaRPr>
          </a:p>
          <a:p>
            <a:pPr algn="ctr"/>
            <a:r>
              <a:rPr lang="en-US" sz="3200" i="1" dirty="0" smtClean="0">
                <a:solidFill>
                  <a:schemeClr val="bg1"/>
                </a:solidFill>
              </a:rPr>
              <a:t/>
            </a:r>
            <a:br>
              <a:rPr lang="en-US" sz="3200" i="1" dirty="0" smtClean="0">
                <a:solidFill>
                  <a:schemeClr val="bg1"/>
                </a:solidFill>
              </a:rPr>
            </a:b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43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762000"/>
            <a:ext cx="8686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So part (but not all) of how we address this includes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8326" y="2351782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Standards, Assessment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and Accountability</a:t>
            </a:r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89726" y="2087940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2" t="65178" r="54504" b="16957"/>
          <a:stretch/>
        </p:blipFill>
        <p:spPr bwMode="auto">
          <a:xfrm>
            <a:off x="685800" y="2086392"/>
            <a:ext cx="1723608" cy="1723608"/>
          </a:xfrm>
          <a:prstGeom prst="ellipse">
            <a:avLst/>
          </a:prstGeom>
          <a:noFill/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83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72825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So why the Common Core?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4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838200" y="1030287"/>
            <a:ext cx="8077200" cy="4456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indent="-461963" algn="l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Equity</a:t>
            </a:r>
            <a:b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+mj-lt"/>
                <a:cs typeface="Arial" charset="0"/>
              </a:rPr>
              <a:t>Students expectations the same regardless of where they live</a:t>
            </a:r>
          </a:p>
          <a:p>
            <a:pPr marL="461963" indent="-461963" algn="l">
              <a:lnSpc>
                <a:spcPct val="80000"/>
              </a:lnSpc>
              <a:buClr>
                <a:srgbClr val="E46C0A"/>
              </a:buClr>
              <a:buFont typeface="Courier New" pitchFamily="49" charset="0"/>
              <a:buChar char="o"/>
              <a:defRPr/>
            </a:pPr>
            <a:endParaRPr lang="en-US" sz="1050" dirty="0" smtClean="0">
              <a:solidFill>
                <a:schemeClr val="bg1"/>
              </a:solidFill>
              <a:latin typeface="+mj-lt"/>
              <a:cs typeface="Arial" charset="0"/>
            </a:endParaRPr>
          </a:p>
          <a:p>
            <a:pPr marL="461963" indent="-461963" algn="l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College and Career Readiness</a:t>
            </a:r>
            <a:b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+mj-lt"/>
                <a:cs typeface="Arial" charset="0"/>
              </a:rPr>
              <a:t>Students need to be more than proficient</a:t>
            </a:r>
          </a:p>
          <a:p>
            <a:pPr marL="461963" indent="-461963" algn="l">
              <a:lnSpc>
                <a:spcPct val="80000"/>
              </a:lnSpc>
              <a:buClr>
                <a:srgbClr val="E46C0A"/>
              </a:buClr>
              <a:buFont typeface="Courier New" pitchFamily="49" charset="0"/>
              <a:buChar char="o"/>
              <a:defRPr/>
            </a:pPr>
            <a:endParaRPr lang="en-US" sz="1050" b="1" dirty="0" smtClean="0">
              <a:solidFill>
                <a:schemeClr val="bg1"/>
              </a:solidFill>
              <a:latin typeface="+mj-lt"/>
              <a:cs typeface="Arial" charset="0"/>
            </a:endParaRPr>
          </a:p>
          <a:p>
            <a:pPr marL="461963" indent="-461963" algn="l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Comparability 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cs typeface="Arial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+mj-lt"/>
                <a:cs typeface="Arial" charset="0"/>
              </a:rPr>
              <a:t>State results will be comparable through common assessments</a:t>
            </a:r>
          </a:p>
          <a:p>
            <a:pPr marL="461963" indent="-461963" algn="l">
              <a:lnSpc>
                <a:spcPct val="80000"/>
              </a:lnSpc>
              <a:buClr>
                <a:srgbClr val="E46C0A"/>
              </a:buClr>
              <a:buFont typeface="Courier New" pitchFamily="49" charset="0"/>
              <a:buChar char="o"/>
              <a:defRPr/>
            </a:pPr>
            <a:endParaRPr lang="en-US" sz="1050" dirty="0" smtClean="0">
              <a:solidFill>
                <a:schemeClr val="bg1"/>
              </a:solidFill>
              <a:latin typeface="+mj-lt"/>
              <a:cs typeface="Arial" charset="0"/>
            </a:endParaRPr>
          </a:p>
          <a:p>
            <a:pPr marL="461963" indent="-461963" algn="l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Sharing of Resources</a:t>
            </a:r>
            <a:b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+mj-lt"/>
                <a:cs typeface="Arial" charset="0"/>
              </a:rPr>
              <a:t>The ability to share instructional materials across state lines can improve practice</a:t>
            </a:r>
          </a:p>
          <a:p>
            <a:pPr marL="461963" indent="-461963" algn="l">
              <a:lnSpc>
                <a:spcPct val="80000"/>
              </a:lnSpc>
              <a:buClr>
                <a:srgbClr val="E46C0A"/>
              </a:buClr>
              <a:buFont typeface="Courier New" pitchFamily="49" charset="0"/>
              <a:buChar char="o"/>
              <a:defRPr/>
            </a:pPr>
            <a:endParaRPr lang="en-US" sz="1050" dirty="0" smtClean="0">
              <a:solidFill>
                <a:schemeClr val="bg1"/>
              </a:solidFill>
              <a:latin typeface="+mj-lt"/>
              <a:cs typeface="Arial" charset="0"/>
            </a:endParaRPr>
          </a:p>
          <a:p>
            <a:pPr marL="461963" indent="-461963" algn="l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Economies of Scale</a:t>
            </a:r>
            <a:b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+mj-lt"/>
                <a:cs typeface="Arial" charset="0"/>
              </a:rPr>
              <a:t>Possible savings due to sharing of resources and assessments</a:t>
            </a:r>
          </a:p>
          <a:p>
            <a:pPr marL="461963" indent="-461963" algn="l">
              <a:lnSpc>
                <a:spcPct val="80000"/>
              </a:lnSpc>
              <a:buClr>
                <a:srgbClr val="E46C0A"/>
              </a:buClr>
              <a:buFont typeface="Courier New" pitchFamily="49" charset="0"/>
              <a:buChar char="o"/>
              <a:defRPr/>
            </a:pPr>
            <a:endParaRPr lang="en-US" sz="1050" dirty="0" smtClean="0">
              <a:solidFill>
                <a:schemeClr val="bg1"/>
              </a:solidFill>
              <a:latin typeface="+mj-lt"/>
              <a:cs typeface="Arial" charset="0"/>
            </a:endParaRPr>
          </a:p>
          <a:p>
            <a:pPr marL="461963" indent="-461963" algn="l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Student Mobility</a:t>
            </a:r>
            <a:b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+mj-lt"/>
                <a:cs typeface="Arial" charset="0"/>
              </a:rPr>
              <a:t>Students moving into and out of states will have the same standards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cs typeface="Arial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+mj-lt"/>
                <a:cs typeface="Arial" charset="0"/>
              </a:rPr>
            </a:br>
            <a:endParaRPr lang="en-US" sz="1400" dirty="0" smtClean="0">
              <a:solidFill>
                <a:schemeClr val="bg1"/>
              </a:solidFill>
              <a:latin typeface="+mj-lt"/>
              <a:cs typeface="Arial" charset="0"/>
            </a:endParaRPr>
          </a:p>
          <a:p>
            <a:pPr marL="461963" indent="-461963" algn="l">
              <a:lnSpc>
                <a:spcPct val="80000"/>
              </a:lnSpc>
              <a:defRPr/>
            </a:pPr>
            <a:endParaRPr lang="en-US" sz="2400" dirty="0" smtClean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21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905000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The average gap nationally between state- and NAEP-reported reading scores is </a:t>
            </a:r>
            <a:r>
              <a:rPr lang="en-US" sz="2400" b="1" i="1" dirty="0">
                <a:solidFill>
                  <a:schemeClr val="bg1"/>
                </a:solidFill>
              </a:rPr>
              <a:t>57</a:t>
            </a:r>
            <a:r>
              <a:rPr lang="en-US" sz="2400" i="1" dirty="0">
                <a:solidFill>
                  <a:schemeClr val="bg1"/>
                </a:solidFill>
              </a:rPr>
              <a:t> percentage points.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817203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…and </a:t>
            </a:r>
            <a:r>
              <a:rPr lang="en-US" sz="2400" b="1" i="1" dirty="0" smtClean="0">
                <a:solidFill>
                  <a:schemeClr val="bg1"/>
                </a:solidFill>
              </a:rPr>
              <a:t>41 </a:t>
            </a:r>
            <a:r>
              <a:rPr lang="en-US" sz="2400" i="1" dirty="0">
                <a:solidFill>
                  <a:schemeClr val="bg1"/>
                </a:solidFill>
              </a:rPr>
              <a:t>percentage </a:t>
            </a:r>
            <a:r>
              <a:rPr lang="en-US" sz="2400" i="1" dirty="0" smtClean="0">
                <a:solidFill>
                  <a:schemeClr val="bg1"/>
                </a:solidFill>
              </a:rPr>
              <a:t>points in math.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088559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100" dirty="0">
              <a:solidFill>
                <a:schemeClr val="bg1"/>
              </a:solidFill>
            </a:endParaRPr>
          </a:p>
          <a:p>
            <a:r>
              <a:rPr lang="en-US" sz="1100" dirty="0">
                <a:solidFill>
                  <a:schemeClr val="bg1"/>
                </a:solidFill>
              </a:rPr>
              <a:t> U.S. Department of Education, NCES, 8. </a:t>
            </a:r>
            <a:r>
              <a:rPr lang="en-US" sz="1100" i="1" dirty="0">
                <a:solidFill>
                  <a:schemeClr val="bg1"/>
                </a:solidFill>
              </a:rPr>
              <a:t>The Nation’s Report Card: Reading 2009</a:t>
            </a:r>
            <a:r>
              <a:rPr lang="en-US" sz="1100" dirty="0">
                <a:solidFill>
                  <a:schemeClr val="bg1"/>
                </a:solidFill>
              </a:rPr>
              <a:t>;U.S. Department of Education, NCES, </a:t>
            </a:r>
            <a:r>
              <a:rPr lang="en-US" sz="1100" i="1" dirty="0">
                <a:solidFill>
                  <a:schemeClr val="bg1"/>
                </a:solidFill>
              </a:rPr>
              <a:t>The Nation’s Report Card: Math 2009</a:t>
            </a:r>
            <a:r>
              <a:rPr lang="en-US" sz="1100" dirty="0">
                <a:solidFill>
                  <a:schemeClr val="bg1"/>
                </a:solidFill>
              </a:rPr>
              <a:t>; U.S. Department of Education, “</a:t>
            </a:r>
            <a:r>
              <a:rPr lang="en-US" sz="1100" dirty="0" err="1">
                <a:solidFill>
                  <a:schemeClr val="bg1"/>
                </a:solidFill>
              </a:rPr>
              <a:t>EDFacts</a:t>
            </a:r>
            <a:r>
              <a:rPr lang="en-US" sz="1100" dirty="0">
                <a:solidFill>
                  <a:schemeClr val="bg1"/>
                </a:solidFill>
              </a:rPr>
              <a:t> State Profiles,”2010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257800" y="685800"/>
            <a:ext cx="0" cy="617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38800" y="2457271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We need to have a consistent assessment of readiness; right now, we don’t.</a:t>
            </a:r>
            <a:endParaRPr lang="en-US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72825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So why a New Accountability Model?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3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65970"/>
            <a:ext cx="8686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To use improved indicators to create incentives and target supports that:</a:t>
            </a:r>
          </a:p>
          <a:p>
            <a:endParaRPr lang="en-US" sz="4000" i="1" dirty="0">
              <a:solidFill>
                <a:prstClr val="white"/>
              </a:solidFill>
            </a:endParaRP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4000" dirty="0" smtClean="0">
                <a:solidFill>
                  <a:prstClr val="white"/>
                </a:solidFill>
              </a:rPr>
              <a:t>Improve Student Outcomes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4000" dirty="0" smtClean="0">
                <a:solidFill>
                  <a:prstClr val="white"/>
                </a:solidFill>
              </a:rPr>
              <a:t>Increase Graduation Rates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4000" dirty="0" smtClean="0">
                <a:solidFill>
                  <a:prstClr val="white"/>
                </a:solidFill>
              </a:rPr>
              <a:t>Close Achievement Gaps</a:t>
            </a: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Why is this the right work right now?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3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martin\Desktop\MRM\ACRE\Visual Tools\653246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4572000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60900" y="2346742"/>
            <a:ext cx="42545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Why is this the </a:t>
            </a:r>
            <a:br>
              <a:rPr lang="en-US" sz="4400" dirty="0" smtClean="0">
                <a:solidFill>
                  <a:schemeClr val="bg1"/>
                </a:solidFill>
              </a:rPr>
            </a:br>
            <a:r>
              <a:rPr lang="en-US" sz="4400" dirty="0" smtClean="0">
                <a:solidFill>
                  <a:schemeClr val="bg1"/>
                </a:solidFill>
              </a:rPr>
              <a:t>right work </a:t>
            </a:r>
            <a:br>
              <a:rPr lang="en-US" sz="4400" dirty="0" smtClean="0">
                <a:solidFill>
                  <a:schemeClr val="bg1"/>
                </a:solidFill>
              </a:rPr>
            </a:br>
            <a:r>
              <a:rPr lang="en-US" sz="4400" dirty="0" smtClean="0">
                <a:solidFill>
                  <a:schemeClr val="bg1"/>
                </a:solidFill>
              </a:rPr>
              <a:t>right now?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6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144649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Standards, Assessment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and Accountability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4262578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Focus on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Teacher Effectiveness</a:t>
            </a:r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124200" y="1182648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24200" y="4002048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2" t="65178" r="54504" b="16957"/>
          <a:stretch/>
        </p:blipFill>
        <p:spPr bwMode="auto">
          <a:xfrm>
            <a:off x="1220274" y="1181100"/>
            <a:ext cx="1723608" cy="1723608"/>
          </a:xfrm>
          <a:prstGeom prst="ellipse">
            <a:avLst/>
          </a:prstGeom>
          <a:noFill/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C:\Documents and Settings\mmartin\Desktop\48467734.jpg"/>
          <p:cNvPicPr>
            <a:picLocks noChangeAspect="1" noChangeArrowheads="1"/>
          </p:cNvPicPr>
          <p:nvPr/>
        </p:nvPicPr>
        <p:blipFill rotWithShape="1">
          <a:blip r:embed="rId4" cstate="print">
            <a:lum/>
          </a:blip>
          <a:srcRect l="34930" t="1015" r="21320" b="-1015"/>
          <a:stretch/>
        </p:blipFill>
        <p:spPr bwMode="auto">
          <a:xfrm>
            <a:off x="1219200" y="4007576"/>
            <a:ext cx="1729232" cy="1729232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275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72825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A Data Tour</a:t>
            </a:r>
            <a:endParaRPr lang="en-US" sz="3200" i="1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Why is this the right work right now?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80995" y="1"/>
            <a:ext cx="5524502" cy="11825287"/>
            <a:chOff x="380995" y="1"/>
            <a:chExt cx="5524502" cy="11825287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41" t="63405" r="11752" b="19568"/>
            <a:stretch/>
          </p:blipFill>
          <p:spPr bwMode="auto">
            <a:xfrm>
              <a:off x="380995" y="8715376"/>
              <a:ext cx="5524502" cy="310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90" t="64649" r="11787" b="14702"/>
            <a:stretch/>
          </p:blipFill>
          <p:spPr bwMode="auto">
            <a:xfrm>
              <a:off x="380995" y="1"/>
              <a:ext cx="5524501" cy="3638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50" t="64433" r="12321" b="5970"/>
            <a:stretch/>
          </p:blipFill>
          <p:spPr bwMode="auto">
            <a:xfrm>
              <a:off x="380995" y="3528596"/>
              <a:ext cx="5524501" cy="530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6096000" y="5943600"/>
            <a:ext cx="289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Excerpted from </a:t>
            </a:r>
            <a:r>
              <a:rPr lang="en-US" sz="1400" i="1" dirty="0" smtClean="0">
                <a:solidFill>
                  <a:schemeClr val="bg1"/>
                </a:solidFill>
              </a:rPr>
              <a:t>The Widget Effect, 2009.  Published by </a:t>
            </a:r>
            <a:r>
              <a:rPr lang="en-US" sz="1400" dirty="0" smtClean="0">
                <a:solidFill>
                  <a:schemeClr val="bg1"/>
                </a:solidFill>
              </a:rPr>
              <a:t>The New </a:t>
            </a:r>
            <a:r>
              <a:rPr lang="en-US" sz="1400" smtClean="0">
                <a:solidFill>
                  <a:schemeClr val="bg1"/>
                </a:solidFill>
              </a:rPr>
              <a:t>Teacher Project.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6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18436E-6 L -0.00208 -0.79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39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62134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Because,  in many cases, teachers don’t get meaningful feedback to help them continuously improve their practice.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144649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Standards, Assessment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and Accountability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4262578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Focus on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Teacher Effectiveness</a:t>
            </a:r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124200" y="1182648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24200" y="4002048"/>
            <a:ext cx="0" cy="172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2" t="65178" r="54504" b="16957"/>
          <a:stretch/>
        </p:blipFill>
        <p:spPr bwMode="auto">
          <a:xfrm>
            <a:off x="1220274" y="1181100"/>
            <a:ext cx="1723608" cy="1723608"/>
          </a:xfrm>
          <a:prstGeom prst="ellipse">
            <a:avLst/>
          </a:prstGeom>
          <a:noFill/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C:\Documents and Settings\mmartin\Desktop\48467734.jpg"/>
          <p:cNvPicPr>
            <a:picLocks noChangeAspect="1" noChangeArrowheads="1"/>
          </p:cNvPicPr>
          <p:nvPr/>
        </p:nvPicPr>
        <p:blipFill rotWithShape="1">
          <a:blip r:embed="rId4" cstate="print">
            <a:lum/>
          </a:blip>
          <a:srcRect l="34930" t="1015" r="21320" b="-1015"/>
          <a:stretch/>
        </p:blipFill>
        <p:spPr bwMode="auto">
          <a:xfrm>
            <a:off x="1219200" y="4007576"/>
            <a:ext cx="1729232" cy="1729232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587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72825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Data Tour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91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5741504" y="5023342"/>
            <a:ext cx="2766392" cy="13982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Why is this the right work right now?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975469147"/>
              </p:ext>
            </p:extLst>
          </p:nvPr>
        </p:nvGraphicFramePr>
        <p:xfrm>
          <a:off x="228600" y="533400"/>
          <a:ext cx="5257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30356" y="701886"/>
            <a:ext cx="330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North Carolina 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Graduation Rates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64014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data show </a:t>
            </a:r>
            <a:r>
              <a:rPr lang="en-US" sz="2000" u="sng" dirty="0" smtClean="0">
                <a:solidFill>
                  <a:schemeClr val="bg1"/>
                </a:solidFill>
              </a:rPr>
              <a:t>very </a:t>
            </a:r>
            <a:r>
              <a:rPr lang="en-US" sz="2000" dirty="0" smtClean="0">
                <a:solidFill>
                  <a:schemeClr val="bg1"/>
                </a:solidFill>
              </a:rPr>
              <a:t>encouraging progress in North Carolina…. 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37200" y="685800"/>
            <a:ext cx="0" cy="617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91200" y="17526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…at the same time, there is profound room for improvement.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4038600" cy="6858000"/>
          </a:xfrm>
          <a:prstGeom prst="rect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5156200" y="3202632"/>
            <a:ext cx="482600" cy="378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68616" y="3424535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77.9% =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11616" y="3653135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110,377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11616" y="32004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85,986    </a:t>
            </a:r>
            <a:r>
              <a:rPr lang="en-US" sz="1600" dirty="0" smtClean="0">
                <a:solidFill>
                  <a:schemeClr val="bg1"/>
                </a:solidFill>
              </a:rPr>
              <a:t>graduated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875116" y="3653135"/>
            <a:ext cx="2298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48600" y="3683626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</a:t>
            </a:r>
            <a:r>
              <a:rPr lang="en-US" sz="1600" dirty="0" smtClean="0">
                <a:solidFill>
                  <a:schemeClr val="bg1"/>
                </a:solidFill>
              </a:rPr>
              <a:t>tudents that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were eligible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91200" y="4549914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11,0377 – 85,986 =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62624" y="5119511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24,391 students that could of graduated </a:t>
            </a:r>
            <a:r>
              <a:rPr lang="en-US" sz="2400" b="1" i="1" dirty="0" smtClean="0">
                <a:solidFill>
                  <a:schemeClr val="bg1"/>
                </a:solidFill>
              </a:rPr>
              <a:t>and didn’t</a:t>
            </a:r>
            <a:endParaRPr lang="en-US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64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6" grpId="0"/>
      <p:bldP spid="10" grpId="0"/>
      <p:bldP spid="12" grpId="0" animBg="1"/>
      <p:bldP spid="17" grpId="0"/>
      <p:bldP spid="19" grpId="0"/>
      <p:bldP spid="20" grpId="0"/>
      <p:bldP spid="23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t="26433" r="16905" b="50702"/>
          <a:stretch/>
        </p:blipFill>
        <p:spPr bwMode="auto">
          <a:xfrm>
            <a:off x="0" y="1066800"/>
            <a:ext cx="5771436" cy="191325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22973" r="16856" b="48487"/>
          <a:stretch/>
        </p:blipFill>
        <p:spPr bwMode="auto">
          <a:xfrm>
            <a:off x="9524" y="4014162"/>
            <a:ext cx="5771438" cy="238663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57900" y="1418494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Too few students are ready when they get to post-secondary institutions.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57900" y="4810125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Too few students succeed at these institutions.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6553200" y="2951483"/>
            <a:ext cx="476250" cy="1600200"/>
          </a:xfrm>
          <a:prstGeom prst="downArrow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3124200"/>
            <a:ext cx="594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ACT, “College Readiness by State</a:t>
            </a:r>
            <a:r>
              <a:rPr lang="en-US" sz="1400" dirty="0" smtClean="0">
                <a:solidFill>
                  <a:schemeClr val="bg1"/>
                </a:solidFill>
              </a:rPr>
              <a:t>,” 2010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43542" y="651756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Analysis of data from NCES Integrated Postsecondary Education Data System, 2010.</a:t>
            </a:r>
          </a:p>
        </p:txBody>
      </p:sp>
    </p:spTree>
    <p:extLst>
      <p:ext uri="{BB962C8B-B14F-4D97-AF65-F5344CB8AC3E}">
        <p14:creationId xmlns:p14="http://schemas.microsoft.com/office/powerpoint/2010/main" val="297839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7" grpId="0" animBg="1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1" t="69676" r="30001" b="3698"/>
          <a:stretch/>
        </p:blipFill>
        <p:spPr bwMode="auto">
          <a:xfrm>
            <a:off x="19050" y="1066800"/>
            <a:ext cx="8229600" cy="469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" y="471785"/>
            <a:ext cx="975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Graduating with </a:t>
            </a:r>
            <a:r>
              <a:rPr lang="en-US" sz="2400" dirty="0">
                <a:solidFill>
                  <a:schemeClr val="bg1"/>
                </a:solidFill>
              </a:rPr>
              <a:t>k</a:t>
            </a:r>
            <a:r>
              <a:rPr lang="en-US" sz="2400" dirty="0" smtClean="0">
                <a:solidFill>
                  <a:schemeClr val="bg1"/>
                </a:solidFill>
              </a:rPr>
              <a:t>nowledge and skills impacts student’s future prospects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5864423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5 U.S</a:t>
            </a:r>
            <a:r>
              <a:rPr lang="en-US" sz="1400" dirty="0">
                <a:solidFill>
                  <a:schemeClr val="bg1"/>
                </a:solidFill>
              </a:rPr>
              <a:t>. Bureau of Labor Statistics, </a:t>
            </a:r>
            <a:r>
              <a:rPr lang="en-US" sz="1400" dirty="0" smtClean="0">
                <a:solidFill>
                  <a:schemeClr val="bg1"/>
                </a:solidFill>
              </a:rPr>
              <a:t>2010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6 </a:t>
            </a:r>
            <a:r>
              <a:rPr lang="en-US" sz="1400" dirty="0" smtClean="0">
                <a:solidFill>
                  <a:schemeClr val="bg1"/>
                </a:solidFill>
              </a:rPr>
              <a:t>Alliance </a:t>
            </a:r>
            <a:r>
              <a:rPr lang="en-US" sz="1400" dirty="0">
                <a:solidFill>
                  <a:schemeClr val="bg1"/>
                </a:solidFill>
              </a:rPr>
              <a:t>for Excellent Education, “The High Cost of High School Dropouts,” unpublished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3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6" t="22558" r="5858" b="20054"/>
          <a:stretch/>
        </p:blipFill>
        <p:spPr bwMode="auto">
          <a:xfrm>
            <a:off x="0" y="1066800"/>
            <a:ext cx="9144000" cy="377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883426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Source</a:t>
            </a:r>
            <a:r>
              <a:rPr lang="en-US" sz="1400" b="1" dirty="0">
                <a:solidFill>
                  <a:schemeClr val="bg1"/>
                </a:solidFill>
              </a:rPr>
              <a:t>: </a:t>
            </a:r>
            <a:r>
              <a:rPr lang="en-US" sz="1400" dirty="0">
                <a:solidFill>
                  <a:schemeClr val="bg1"/>
                </a:solidFill>
              </a:rPr>
              <a:t>Bureau of Labor Statistics, Table A-4: Employment Status of the Civilian Population 25 Years and Over by Educational Attainment, http://www.bls.gov/news.release/empsit.t04.htm (accessed August 10, 2009).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" y="471785"/>
            <a:ext cx="975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Graduating with </a:t>
            </a:r>
            <a:r>
              <a:rPr lang="en-US" sz="2400" dirty="0">
                <a:solidFill>
                  <a:schemeClr val="bg1"/>
                </a:solidFill>
              </a:rPr>
              <a:t>k</a:t>
            </a:r>
            <a:r>
              <a:rPr lang="en-US" sz="2400" dirty="0" smtClean="0">
                <a:solidFill>
                  <a:schemeClr val="bg1"/>
                </a:solidFill>
              </a:rPr>
              <a:t>nowledge and skills impacts student’s future prospects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326" y="260985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Nearly eight in ten future job openings in the next decade in the U.S. will require postsecondary</a:t>
            </a:r>
          </a:p>
          <a:p>
            <a:r>
              <a:rPr lang="en-US" sz="3200" dirty="0">
                <a:solidFill>
                  <a:schemeClr val="bg1"/>
                </a:solidFill>
              </a:rPr>
              <a:t>education or training.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4290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 is this the right work right now?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2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T Templat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BF311A"/>
    </a:accent2>
    <a:accent3>
      <a:srgbClr val="FBB040"/>
    </a:accent3>
    <a:accent4>
      <a:srgbClr val="67BAC1"/>
    </a:accent4>
    <a:accent5>
      <a:srgbClr val="762123"/>
    </a:accent5>
    <a:accent6>
      <a:srgbClr val="F47B20"/>
    </a:accent6>
    <a:hlink>
      <a:srgbClr val="7F7F7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726</Words>
  <Application>Microsoft Office PowerPoint</Application>
  <PresentationFormat>On-screen Show (4:3)</PresentationFormat>
  <Paragraphs>162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NCDPI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Martin</dc:creator>
  <cp:lastModifiedBy>Mike Martin</cp:lastModifiedBy>
  <cp:revision>44</cp:revision>
  <dcterms:created xsi:type="dcterms:W3CDTF">2012-02-02T14:29:55Z</dcterms:created>
  <dcterms:modified xsi:type="dcterms:W3CDTF">2012-02-06T15:17:46Z</dcterms:modified>
</cp:coreProperties>
</file>